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74" r:id="rId10"/>
    <p:sldId id="266" r:id="rId11"/>
    <p:sldId id="267" r:id="rId12"/>
    <p:sldId id="264" r:id="rId13"/>
    <p:sldId id="265" r:id="rId14"/>
    <p:sldId id="268" r:id="rId15"/>
    <p:sldId id="269" r:id="rId16"/>
    <p:sldId id="270" r:id="rId17"/>
    <p:sldId id="271" r:id="rId18"/>
    <p:sldId id="272" r:id="rId19"/>
    <p:sldId id="273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71"/>
    <p:restoredTop sz="94611"/>
  </p:normalViewPr>
  <p:slideViewPr>
    <p:cSldViewPr snapToGrid="0" snapToObjects="1">
      <p:cViewPr varScale="1">
        <p:scale>
          <a:sx n="92" d="100"/>
          <a:sy n="92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EC9E0-A9D9-654B-8F05-01C88F2E2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C5AE31-5507-7C46-BABE-61392BFB5A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EC0F7-D8AA-254C-A798-0587717FD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E7BC9-8759-0448-8698-9DF427892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88A65-33B0-BD4E-A60D-481B30180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3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F6A7-D690-9F4E-986F-8E31E926D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A2976A-53D3-D340-B1FF-824D92E11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F2B40-9A79-FB48-B3DE-2CE66AD52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FA54E-E1FC-CD4A-A4A8-2C1D29FBF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97DF7-867B-EC4A-AD51-60C87D90E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39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0DE0DC-61F5-4A43-AEC2-444C09B3B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0A22CC-44AE-D14E-B519-3C985459CB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14154-8005-414F-8D92-B4114C5A7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CE832-9145-4A43-955C-E7FDA46FC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5AE4E-203A-984A-BE8B-E14AA027B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608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80A4-346E-2A4E-81E7-F8B805B35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E27E6-3C99-E445-8685-04A728910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8B5D0-3BCC-064B-98EF-C0F39D140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F6DFD-6F5D-FF43-80B7-AE193B7DF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C3BA4-F23B-CF44-B4D1-25FE5435D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62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7B3A5-83E8-7E4A-978F-35EEE9635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3A2DF-2109-8245-977B-1E6880D4B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C333F-F931-954C-9ABB-121EFBED7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BC724-934C-FA40-A77A-B9A5C957E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D8F57-9F60-1548-930B-B9D15187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77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14F9-6DD0-0546-B603-0D0349380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C3297-255C-9C4C-8C53-B00E1433FE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E38EC-1019-FC4D-A251-3EF937E42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68962-4FC8-3C48-9ED6-18ED2934B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B2931-22C4-BC48-AD3E-14ABE066E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2E39A-1A61-AE44-93E1-796FF761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87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9EC64-1A91-C649-9849-4FA9F78F1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F61CE-BCF9-D448-A022-647259324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67260-7316-CA49-AC76-E0202C0121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D8DDFC-BCCE-8047-A145-13D8BCE8DC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A187F-2728-D346-B0CC-F4A21FF77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1CF081-A77E-AB44-BF12-1A3579E7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85BD9-9080-564F-BA2B-5F2873EC5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74F197-26A9-5E48-8727-A0F73225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71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6B787-FFE6-BF43-979B-EB8BF035A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146E9E-B1BE-914D-B045-C1CC51C5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AAB40B-8757-8B42-9A24-28B5EF892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1470B-1D08-084E-BA49-44E1FD9F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75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F94CAC-3F04-8D4D-A269-BE527A31B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5DAF68-5B9B-A544-96C0-8646EEF08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FA379-83BF-F941-86DE-246545E9D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91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80A28-AC27-A542-A259-F6B6FACEA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46148-28D6-2C44-9C0B-DD4CEBA8D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92D21-0D2B-1B4A-A969-28DE6BA07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4C03B-4589-E144-B17F-E88550886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F3D46-FAB0-5B44-B928-DA360A32D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9FE83-8834-3746-A0C1-3C530AAC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53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580E-8DFA-A84B-B5FF-47F6480D5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D215A-6CA9-1748-9EC6-2347FAFC1D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18A89-A4EC-734B-B962-2FD4901174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CA548-9012-2B44-8F33-B132469A1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37D58-7C42-E044-9CD2-25E1087AA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8AEED-E304-B343-9F87-346306A3C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25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339A4B-B2A7-A94D-91A4-677FC701B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4C305-7B75-8849-B86A-5B804F4C3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28899-F9DA-2440-ADC4-E84FDA482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0FC03-3B52-F642-9778-DC0A128DE8F6}" type="datetimeFigureOut">
              <a:rPr lang="en-US" smtClean="0"/>
              <a:t>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9AD8D-0404-264A-AFBE-D5291DBF30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7E435-66FA-8B46-94DD-8BF117CD0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3A6BC-532F-4A41-A1AF-A994356A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02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citations?user=hVaJhRYAAAAJ&amp;hl=en" TargetMode="External"/><Relationship Id="rId2" Type="http://schemas.openxmlformats.org/officeDocument/2006/relationships/hyperlink" Target="https://machinelearningmastery.com/about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w77aMLj9uM" TargetMode="External"/><Relationship Id="rId4" Type="http://schemas.openxmlformats.org/officeDocument/2006/relationships/hyperlink" Target="https://superfastpython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20AEB5B-DFC7-42B4-9FAA-6B95E01D0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5124" y="0"/>
            <a:ext cx="7476877" cy="6858000"/>
          </a:xfrm>
          <a:custGeom>
            <a:avLst/>
            <a:gdLst>
              <a:gd name="connsiteX0" fmla="*/ 637332 w 7476877"/>
              <a:gd name="connsiteY0" fmla="*/ 4332728 h 6858000"/>
              <a:gd name="connsiteX1" fmla="*/ 1576347 w 7476877"/>
              <a:gd name="connsiteY1" fmla="*/ 4332728 h 6858000"/>
              <a:gd name="connsiteX2" fmla="*/ 1720345 w 7476877"/>
              <a:gd name="connsiteY2" fmla="*/ 4419228 h 6858000"/>
              <a:gd name="connsiteX3" fmla="*/ 2190864 w 7476877"/>
              <a:gd name="connsiteY3" fmla="*/ 5245095 h 6858000"/>
              <a:gd name="connsiteX4" fmla="*/ 2190864 w 7476877"/>
              <a:gd name="connsiteY4" fmla="*/ 5413976 h 6858000"/>
              <a:gd name="connsiteX5" fmla="*/ 1720345 w 7476877"/>
              <a:gd name="connsiteY5" fmla="*/ 6239844 h 6858000"/>
              <a:gd name="connsiteX6" fmla="*/ 1576347 w 7476877"/>
              <a:gd name="connsiteY6" fmla="*/ 6326343 h 6858000"/>
              <a:gd name="connsiteX7" fmla="*/ 637332 w 7476877"/>
              <a:gd name="connsiteY7" fmla="*/ 6326343 h 6858000"/>
              <a:gd name="connsiteX8" fmla="*/ 491309 w 7476877"/>
              <a:gd name="connsiteY8" fmla="*/ 6239844 h 6858000"/>
              <a:gd name="connsiteX9" fmla="*/ 22817 w 7476877"/>
              <a:gd name="connsiteY9" fmla="*/ 5413976 h 6858000"/>
              <a:gd name="connsiteX10" fmla="*/ 22817 w 7476877"/>
              <a:gd name="connsiteY10" fmla="*/ 5245095 h 6858000"/>
              <a:gd name="connsiteX11" fmla="*/ 491309 w 7476877"/>
              <a:gd name="connsiteY11" fmla="*/ 4419228 h 6858000"/>
              <a:gd name="connsiteX12" fmla="*/ 637332 w 7476877"/>
              <a:gd name="connsiteY12" fmla="*/ 4332728 h 6858000"/>
              <a:gd name="connsiteX13" fmla="*/ 3853980 w 7476877"/>
              <a:gd name="connsiteY13" fmla="*/ 0 h 6858000"/>
              <a:gd name="connsiteX14" fmla="*/ 5043644 w 7476877"/>
              <a:gd name="connsiteY14" fmla="*/ 0 h 6858000"/>
              <a:gd name="connsiteX15" fmla="*/ 5083740 w 7476877"/>
              <a:gd name="connsiteY15" fmla="*/ 70378 h 6858000"/>
              <a:gd name="connsiteX16" fmla="*/ 5225307 w 7476877"/>
              <a:gd name="connsiteY16" fmla="*/ 318859 h 6858000"/>
              <a:gd name="connsiteX17" fmla="*/ 5225307 w 7476877"/>
              <a:gd name="connsiteY17" fmla="*/ 577503 h 6858000"/>
              <a:gd name="connsiteX18" fmla="*/ 4504695 w 7476877"/>
              <a:gd name="connsiteY18" fmla="*/ 1842337 h 6858000"/>
              <a:gd name="connsiteX19" fmla="*/ 4284162 w 7476877"/>
              <a:gd name="connsiteY19" fmla="*/ 1974811 h 6858000"/>
              <a:gd name="connsiteX20" fmla="*/ 2846045 w 7476877"/>
              <a:gd name="connsiteY20" fmla="*/ 1974811 h 6858000"/>
              <a:gd name="connsiteX21" fmla="*/ 2778342 w 7476877"/>
              <a:gd name="connsiteY21" fmla="*/ 1965645 h 6858000"/>
              <a:gd name="connsiteX22" fmla="*/ 2731777 w 7476877"/>
              <a:gd name="connsiteY22" fmla="*/ 1945746 h 6858000"/>
              <a:gd name="connsiteX23" fmla="*/ 2760233 w 7476877"/>
              <a:gd name="connsiteY23" fmla="*/ 1895581 h 6858000"/>
              <a:gd name="connsiteX24" fmla="*/ 3768459 w 7476877"/>
              <a:gd name="connsiteY24" fmla="*/ 118263 h 6858000"/>
              <a:gd name="connsiteX25" fmla="*/ 3819932 w 7476877"/>
              <a:gd name="connsiteY25" fmla="*/ 39732 h 6858000"/>
              <a:gd name="connsiteX26" fmla="*/ 1880237 w 7476877"/>
              <a:gd name="connsiteY26" fmla="*/ 0 h 6858000"/>
              <a:gd name="connsiteX27" fmla="*/ 2102124 w 7476877"/>
              <a:gd name="connsiteY27" fmla="*/ 0 h 6858000"/>
              <a:gd name="connsiteX28" fmla="*/ 2086946 w 7476877"/>
              <a:gd name="connsiteY28" fmla="*/ 26756 h 6858000"/>
              <a:gd name="connsiteX29" fmla="*/ 1911773 w 7476877"/>
              <a:gd name="connsiteY29" fmla="*/ 335552 h 6858000"/>
              <a:gd name="connsiteX30" fmla="*/ 1911773 w 7476877"/>
              <a:gd name="connsiteY30" fmla="*/ 594199 h 6858000"/>
              <a:gd name="connsiteX31" fmla="*/ 2629280 w 7476877"/>
              <a:gd name="connsiteY31" fmla="*/ 1859030 h 6858000"/>
              <a:gd name="connsiteX32" fmla="*/ 2723627 w 7476877"/>
              <a:gd name="connsiteY32" fmla="*/ 1956020 h 6858000"/>
              <a:gd name="connsiteX33" fmla="*/ 2734544 w 7476877"/>
              <a:gd name="connsiteY33" fmla="*/ 1960685 h 6858000"/>
              <a:gd name="connsiteX34" fmla="*/ 2676021 w 7476877"/>
              <a:gd name="connsiteY34" fmla="*/ 2063851 h 6858000"/>
              <a:gd name="connsiteX35" fmla="*/ 2632495 w 7476877"/>
              <a:gd name="connsiteY35" fmla="*/ 2140578 h 6858000"/>
              <a:gd name="connsiteX36" fmla="*/ 2677641 w 7476877"/>
              <a:gd name="connsiteY36" fmla="*/ 2159871 h 6858000"/>
              <a:gd name="connsiteX37" fmla="*/ 2754009 w 7476877"/>
              <a:gd name="connsiteY37" fmla="*/ 2170210 h 6858000"/>
              <a:gd name="connsiteX38" fmla="*/ 4376198 w 7476877"/>
              <a:gd name="connsiteY38" fmla="*/ 2170210 h 6858000"/>
              <a:gd name="connsiteX39" fmla="*/ 4624956 w 7476877"/>
              <a:gd name="connsiteY39" fmla="*/ 2020780 h 6858000"/>
              <a:gd name="connsiteX40" fmla="*/ 5437803 w 7476877"/>
              <a:gd name="connsiteY40" fmla="*/ 594055 h 6858000"/>
              <a:gd name="connsiteX41" fmla="*/ 5437803 w 7476877"/>
              <a:gd name="connsiteY41" fmla="*/ 302307 h 6858000"/>
              <a:gd name="connsiteX42" fmla="*/ 5294722 w 7476877"/>
              <a:gd name="connsiteY42" fmla="*/ 51168 h 6858000"/>
              <a:gd name="connsiteX43" fmla="*/ 5265570 w 7476877"/>
              <a:gd name="connsiteY43" fmla="*/ 0 h 6858000"/>
              <a:gd name="connsiteX44" fmla="*/ 7476877 w 7476877"/>
              <a:gd name="connsiteY44" fmla="*/ 0 h 6858000"/>
              <a:gd name="connsiteX45" fmla="*/ 7476877 w 7476877"/>
              <a:gd name="connsiteY45" fmla="*/ 6858000 h 6858000"/>
              <a:gd name="connsiteX46" fmla="*/ 3343303 w 7476877"/>
              <a:gd name="connsiteY46" fmla="*/ 6858000 h 6858000"/>
              <a:gd name="connsiteX47" fmla="*/ 3297958 w 7476877"/>
              <a:gd name="connsiteY47" fmla="*/ 6778065 h 6858000"/>
              <a:gd name="connsiteX48" fmla="*/ 1841286 w 7476877"/>
              <a:gd name="connsiteY48" fmla="*/ 4210218 h 6858000"/>
              <a:gd name="connsiteX49" fmla="*/ 1841286 w 7476877"/>
              <a:gd name="connsiteY49" fmla="*/ 3515516 h 6858000"/>
              <a:gd name="connsiteX50" fmla="*/ 2556859 w 7476877"/>
              <a:gd name="connsiteY50" fmla="*/ 2254092 h 6858000"/>
              <a:gd name="connsiteX51" fmla="*/ 2617166 w 7476877"/>
              <a:gd name="connsiteY51" fmla="*/ 2147787 h 6858000"/>
              <a:gd name="connsiteX52" fmla="*/ 2615044 w 7476877"/>
              <a:gd name="connsiteY52" fmla="*/ 2146880 h 6858000"/>
              <a:gd name="connsiteX53" fmla="*/ 2508620 w 7476877"/>
              <a:gd name="connsiteY53" fmla="*/ 2037473 h 6858000"/>
              <a:gd name="connsiteX54" fmla="*/ 1699276 w 7476877"/>
              <a:gd name="connsiteY54" fmla="*/ 610749 h 6858000"/>
              <a:gd name="connsiteX55" fmla="*/ 1699276 w 7476877"/>
              <a:gd name="connsiteY55" fmla="*/ 319000 h 6858000"/>
              <a:gd name="connsiteX56" fmla="*/ 1843322 w 7476877"/>
              <a:gd name="connsiteY56" fmla="*/ 650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476877" h="6858000">
                <a:moveTo>
                  <a:pt x="637332" y="4332728"/>
                </a:moveTo>
                <a:cubicBezTo>
                  <a:pt x="637332" y="4332728"/>
                  <a:pt x="637332" y="4332728"/>
                  <a:pt x="1576347" y="4332728"/>
                </a:cubicBezTo>
                <a:cubicBezTo>
                  <a:pt x="1635163" y="4332728"/>
                  <a:pt x="1691949" y="4365681"/>
                  <a:pt x="1720345" y="4419228"/>
                </a:cubicBezTo>
                <a:cubicBezTo>
                  <a:pt x="1720345" y="4419228"/>
                  <a:pt x="1720345" y="4419228"/>
                  <a:pt x="2190864" y="5245095"/>
                </a:cubicBezTo>
                <a:cubicBezTo>
                  <a:pt x="2221287" y="5296583"/>
                  <a:pt x="2221287" y="5362488"/>
                  <a:pt x="2190864" y="5413976"/>
                </a:cubicBezTo>
                <a:cubicBezTo>
                  <a:pt x="2190864" y="5413976"/>
                  <a:pt x="2190864" y="5413976"/>
                  <a:pt x="1720345" y="6239844"/>
                </a:cubicBezTo>
                <a:cubicBezTo>
                  <a:pt x="1691949" y="6293391"/>
                  <a:pt x="1635163" y="6326343"/>
                  <a:pt x="1576347" y="6326343"/>
                </a:cubicBezTo>
                <a:cubicBezTo>
                  <a:pt x="1576347" y="6326343"/>
                  <a:pt x="1576347" y="6326343"/>
                  <a:pt x="637332" y="6326343"/>
                </a:cubicBezTo>
                <a:cubicBezTo>
                  <a:pt x="576490" y="6326343"/>
                  <a:pt x="521732" y="6293391"/>
                  <a:pt x="491309" y="6239844"/>
                </a:cubicBezTo>
                <a:cubicBezTo>
                  <a:pt x="491309" y="6239844"/>
                  <a:pt x="491309" y="6239844"/>
                  <a:pt x="22817" y="5413976"/>
                </a:cubicBezTo>
                <a:cubicBezTo>
                  <a:pt x="-7605" y="5362488"/>
                  <a:pt x="-7605" y="5296583"/>
                  <a:pt x="22817" y="5245095"/>
                </a:cubicBezTo>
                <a:cubicBezTo>
                  <a:pt x="22817" y="5245095"/>
                  <a:pt x="22817" y="5245095"/>
                  <a:pt x="491309" y="4419228"/>
                </a:cubicBezTo>
                <a:cubicBezTo>
                  <a:pt x="521732" y="4365681"/>
                  <a:pt x="576490" y="4332728"/>
                  <a:pt x="637332" y="4332728"/>
                </a:cubicBezTo>
                <a:close/>
                <a:moveTo>
                  <a:pt x="3853980" y="0"/>
                </a:moveTo>
                <a:lnTo>
                  <a:pt x="5043644" y="0"/>
                </a:lnTo>
                <a:lnTo>
                  <a:pt x="5083740" y="70378"/>
                </a:lnTo>
                <a:cubicBezTo>
                  <a:pt x="5127533" y="147245"/>
                  <a:pt x="5174639" y="229925"/>
                  <a:pt x="5225307" y="318859"/>
                </a:cubicBezTo>
                <a:cubicBezTo>
                  <a:pt x="5271897" y="397715"/>
                  <a:pt x="5271897" y="498649"/>
                  <a:pt x="5225307" y="577503"/>
                </a:cubicBezTo>
                <a:cubicBezTo>
                  <a:pt x="5225307" y="577503"/>
                  <a:pt x="5225307" y="577503"/>
                  <a:pt x="4504695" y="1842337"/>
                </a:cubicBezTo>
                <a:cubicBezTo>
                  <a:pt x="4461209" y="1924345"/>
                  <a:pt x="4374239" y="1974811"/>
                  <a:pt x="4284162" y="1974811"/>
                </a:cubicBezTo>
                <a:cubicBezTo>
                  <a:pt x="4284162" y="1974811"/>
                  <a:pt x="4284162" y="1974811"/>
                  <a:pt x="2846045" y="1974811"/>
                </a:cubicBezTo>
                <a:cubicBezTo>
                  <a:pt x="2822750" y="1974811"/>
                  <a:pt x="2800035" y="1971656"/>
                  <a:pt x="2778342" y="1965645"/>
                </a:cubicBezTo>
                <a:lnTo>
                  <a:pt x="2731777" y="1945746"/>
                </a:lnTo>
                <a:lnTo>
                  <a:pt x="2760233" y="1895581"/>
                </a:lnTo>
                <a:cubicBezTo>
                  <a:pt x="3017539" y="1441999"/>
                  <a:pt x="3346890" y="861413"/>
                  <a:pt x="3768459" y="118263"/>
                </a:cubicBezTo>
                <a:cubicBezTo>
                  <a:pt x="3784101" y="90729"/>
                  <a:pt x="3801308" y="64519"/>
                  <a:pt x="3819932" y="39732"/>
                </a:cubicBezTo>
                <a:close/>
                <a:moveTo>
                  <a:pt x="1880237" y="0"/>
                </a:moveTo>
                <a:lnTo>
                  <a:pt x="2102124" y="0"/>
                </a:lnTo>
                <a:lnTo>
                  <a:pt x="2086946" y="26756"/>
                </a:lnTo>
                <a:cubicBezTo>
                  <a:pt x="1911773" y="335552"/>
                  <a:pt x="1911773" y="335552"/>
                  <a:pt x="1911773" y="335552"/>
                </a:cubicBezTo>
                <a:cubicBezTo>
                  <a:pt x="1865182" y="414408"/>
                  <a:pt x="1865182" y="515344"/>
                  <a:pt x="1911773" y="594199"/>
                </a:cubicBezTo>
                <a:cubicBezTo>
                  <a:pt x="2629280" y="1859030"/>
                  <a:pt x="2629280" y="1859030"/>
                  <a:pt x="2629280" y="1859030"/>
                </a:cubicBezTo>
                <a:cubicBezTo>
                  <a:pt x="2652576" y="1900035"/>
                  <a:pt x="2685189" y="1933154"/>
                  <a:pt x="2723627" y="1956020"/>
                </a:cubicBezTo>
                <a:lnTo>
                  <a:pt x="2734544" y="1960685"/>
                </a:lnTo>
                <a:lnTo>
                  <a:pt x="2676021" y="2063851"/>
                </a:lnTo>
                <a:lnTo>
                  <a:pt x="2632495" y="2140578"/>
                </a:lnTo>
                <a:lnTo>
                  <a:pt x="2677641" y="2159871"/>
                </a:lnTo>
                <a:cubicBezTo>
                  <a:pt x="2702113" y="2166652"/>
                  <a:pt x="2727732" y="2170210"/>
                  <a:pt x="2754009" y="2170210"/>
                </a:cubicBezTo>
                <a:cubicBezTo>
                  <a:pt x="4376198" y="2170210"/>
                  <a:pt x="4376198" y="2170210"/>
                  <a:pt x="4376198" y="2170210"/>
                </a:cubicBezTo>
                <a:cubicBezTo>
                  <a:pt x="4477805" y="2170210"/>
                  <a:pt x="4575904" y="2113286"/>
                  <a:pt x="4624956" y="2020780"/>
                </a:cubicBezTo>
                <a:cubicBezTo>
                  <a:pt x="5437803" y="594055"/>
                  <a:pt x="5437803" y="594055"/>
                  <a:pt x="5437803" y="594055"/>
                </a:cubicBezTo>
                <a:cubicBezTo>
                  <a:pt x="5490358" y="505109"/>
                  <a:pt x="5490358" y="391256"/>
                  <a:pt x="5437803" y="302307"/>
                </a:cubicBezTo>
                <a:cubicBezTo>
                  <a:pt x="5387000" y="213137"/>
                  <a:pt x="5339373" y="129540"/>
                  <a:pt x="5294722" y="51168"/>
                </a:cubicBezTo>
                <a:lnTo>
                  <a:pt x="5265570" y="0"/>
                </a:lnTo>
                <a:lnTo>
                  <a:pt x="7476877" y="0"/>
                </a:lnTo>
                <a:lnTo>
                  <a:pt x="7476877" y="6858000"/>
                </a:lnTo>
                <a:lnTo>
                  <a:pt x="3343303" y="6858000"/>
                </a:lnTo>
                <a:lnTo>
                  <a:pt x="3297958" y="6778065"/>
                </a:lnTo>
                <a:cubicBezTo>
                  <a:pt x="3015657" y="6280421"/>
                  <a:pt x="2563976" y="5484189"/>
                  <a:pt x="1841286" y="4210218"/>
                </a:cubicBezTo>
                <a:cubicBezTo>
                  <a:pt x="1716144" y="3998418"/>
                  <a:pt x="1716144" y="3727316"/>
                  <a:pt x="1841286" y="3515516"/>
                </a:cubicBezTo>
                <a:cubicBezTo>
                  <a:pt x="1841286" y="3515516"/>
                  <a:pt x="1841286" y="3515516"/>
                  <a:pt x="2556859" y="2254092"/>
                </a:cubicBezTo>
                <a:lnTo>
                  <a:pt x="2617166" y="2147787"/>
                </a:lnTo>
                <a:lnTo>
                  <a:pt x="2615044" y="2146880"/>
                </a:lnTo>
                <a:cubicBezTo>
                  <a:pt x="2571686" y="2121084"/>
                  <a:pt x="2534897" y="2083728"/>
                  <a:pt x="2508620" y="2037473"/>
                </a:cubicBezTo>
                <a:cubicBezTo>
                  <a:pt x="2508620" y="2037473"/>
                  <a:pt x="2508620" y="2037473"/>
                  <a:pt x="1699276" y="610749"/>
                </a:cubicBezTo>
                <a:cubicBezTo>
                  <a:pt x="1646720" y="521803"/>
                  <a:pt x="1646720" y="407950"/>
                  <a:pt x="1699276" y="319000"/>
                </a:cubicBezTo>
                <a:cubicBezTo>
                  <a:pt x="1699276" y="319000"/>
                  <a:pt x="1699276" y="319000"/>
                  <a:pt x="1843322" y="650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38B6F-D87C-DA41-AD51-A44C90CC5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6919" y="2945524"/>
            <a:ext cx="6457183" cy="2274388"/>
          </a:xfrm>
        </p:spPr>
        <p:txBody>
          <a:bodyPr anchor="t">
            <a:normAutofit/>
          </a:bodyPr>
          <a:lstStyle/>
          <a:p>
            <a:pPr algn="l"/>
            <a:r>
              <a:rPr lang="en-US" sz="5000" dirty="0"/>
              <a:t>Time Series Forecasting </a:t>
            </a:r>
            <a:br>
              <a:rPr lang="en-US" sz="5000" dirty="0"/>
            </a:br>
            <a:r>
              <a:rPr lang="en-US" sz="5000" dirty="0"/>
              <a:t>(with Python)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76D014-AD90-794F-84EC-69FC0146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1480" y="1234285"/>
            <a:ext cx="5013661" cy="1683292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 Review of  Jason Brownlee’s Intro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4B93721-934F-4F1E-A868-0B2BA110D3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1960" y="561256"/>
            <a:ext cx="1128382" cy="847206"/>
            <a:chOff x="7393391" y="1075612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9494AF8-52DE-4016-B1B9-5D16974BA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93391" y="1327438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27115E3-8DBD-460F-8EAD-44E126174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971281" y="1075612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9575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BAE5-5FDD-664C-9699-94E140D71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5E934-AEA0-9E48-B416-E5C8149B7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y(t) = signal(t) + noise(t)</a:t>
            </a:r>
          </a:p>
          <a:p>
            <a:r>
              <a:rPr lang="en-US" dirty="0"/>
              <a:t>Signal(t) = trend + seasonality + level</a:t>
            </a:r>
          </a:p>
          <a:p>
            <a:r>
              <a:rPr lang="en-US" dirty="0"/>
              <a:t>A time series is white noise if the observations are independent and identically distributed with a mean of zero. =&gt; complete random error</a:t>
            </a:r>
          </a:p>
          <a:p>
            <a:r>
              <a:rPr lang="en-US" dirty="0"/>
              <a:t>Filtering on horizontal and vertical scale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89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ABF85-0B5B-3744-B7CA-D869E3FDB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338328"/>
            <a:ext cx="3685032" cy="1608328"/>
          </a:xfrm>
        </p:spPr>
        <p:txBody>
          <a:bodyPr>
            <a:normAutofit/>
          </a:bodyPr>
          <a:lstStyle/>
          <a:p>
            <a:r>
              <a:rPr lang="en-US" sz="3600" dirty="0"/>
              <a:t>EXAMPLE White Noise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E97F102-72CE-4DDD-A23B-13FA3E227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100" y="338328"/>
            <a:ext cx="6675627" cy="160508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Drawing Random Numbers</a:t>
            </a: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38B3996-FC7D-494F-80D4-784249ECC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326" y="2742397"/>
            <a:ext cx="3706044" cy="3291840"/>
          </a:xfrm>
          <a:prstGeom prst="rect">
            <a:avLst/>
          </a:prstGeom>
        </p:spPr>
      </p:pic>
      <p:sp>
        <p:nvSpPr>
          <p:cNvPr id="25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31660CD-5140-0C45-96CC-C9380FF25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2661" y="2742397"/>
            <a:ext cx="4101981" cy="329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81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99680-E652-8D49-9A5C-B6B199314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Trends: deterministic vs. stochastic, global vs. local</a:t>
            </a:r>
          </a:p>
          <a:p>
            <a:r>
              <a:rPr lang="en-US" dirty="0"/>
              <a:t>Time series with trend = non-stationary</a:t>
            </a:r>
          </a:p>
          <a:p>
            <a:pPr lvl="1"/>
            <a:r>
              <a:rPr lang="en-US" dirty="0"/>
              <a:t>Use augmented Dickey-Fuller test to check for stationarity</a:t>
            </a:r>
          </a:p>
          <a:p>
            <a:r>
              <a:rPr lang="en-US" dirty="0"/>
              <a:t>Why do we care?</a:t>
            </a:r>
          </a:p>
          <a:p>
            <a:pPr lvl="1"/>
            <a:r>
              <a:rPr lang="en-US" dirty="0"/>
              <a:t>Removing or Adding Information to ML Model</a:t>
            </a:r>
          </a:p>
          <a:p>
            <a:pPr lvl="1"/>
            <a:r>
              <a:rPr lang="en-US" dirty="0"/>
              <a:t>Detrend by Differencing: value(t) = observation(t) - observation(t-1)</a:t>
            </a:r>
          </a:p>
          <a:p>
            <a:pPr lvl="1"/>
            <a:r>
              <a:rPr lang="en-US" dirty="0"/>
              <a:t>Detrend by Model Fitting: value(t) = observation(t) - prediction(t)</a:t>
            </a:r>
          </a:p>
          <a:p>
            <a:pPr lvl="1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1185EF5-F931-BA42-9892-5D2E62B77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and Removing Trend/Seasonality</a:t>
            </a:r>
          </a:p>
        </p:txBody>
      </p:sp>
    </p:spTree>
    <p:extLst>
      <p:ext uri="{BB962C8B-B14F-4D97-AF65-F5344CB8AC3E}">
        <p14:creationId xmlns:p14="http://schemas.microsoft.com/office/powerpoint/2010/main" val="4077788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BE01E-4892-4A4D-8C36-AE88456C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>
            <a:normAutofit/>
          </a:bodyPr>
          <a:lstStyle/>
          <a:p>
            <a:r>
              <a:rPr lang="en-US" sz="3600"/>
              <a:t>Backtest Forecast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5927D-63FF-C249-AE96-2F66899FF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4970877" cy="4393982"/>
          </a:xfrm>
        </p:spPr>
        <p:txBody>
          <a:bodyPr>
            <a:normAutofit/>
          </a:bodyPr>
          <a:lstStyle/>
          <a:p>
            <a:r>
              <a:rPr lang="en-US" sz="2000" dirty="0"/>
              <a:t>Normal train-test splits or k-fold cross validations won’t work because time series data are dependent on time</a:t>
            </a:r>
          </a:p>
          <a:p>
            <a:r>
              <a:rPr lang="en-US" sz="2000" b="1" dirty="0"/>
              <a:t>Train-Test</a:t>
            </a:r>
            <a:r>
              <a:rPr lang="en-US" sz="2000" dirty="0"/>
              <a:t> split that respect temporal order of observations.</a:t>
            </a:r>
          </a:p>
          <a:p>
            <a:r>
              <a:rPr lang="en-US" sz="2000" b="1" dirty="0"/>
              <a:t>Multiple Train-Test</a:t>
            </a:r>
            <a:r>
              <a:rPr lang="en-US" sz="2000" dirty="0"/>
              <a:t> splits that respect temporal order of observations.</a:t>
            </a:r>
          </a:p>
          <a:p>
            <a:r>
              <a:rPr lang="en-US" sz="2000" b="1" dirty="0"/>
              <a:t>Walk-Forward Validation</a:t>
            </a:r>
            <a:r>
              <a:rPr lang="en-US" sz="2000" dirty="0"/>
              <a:t> where a model may be updated each time step new data is received.</a:t>
            </a:r>
          </a:p>
          <a:p>
            <a:endParaRPr lang="en-US" sz="2000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2338A8B-F221-A540-A6ED-36BC4B2BE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813" y="1405299"/>
            <a:ext cx="5290720" cy="4047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0D908EB-2B49-1145-8CDD-472E93F03C6C}"/>
              </a:ext>
            </a:extLst>
          </p:cNvPr>
          <p:cNvSpPr txBox="1"/>
          <p:nvPr/>
        </p:nvSpPr>
        <p:spPr>
          <a:xfrm>
            <a:off x="7257979" y="5268033"/>
            <a:ext cx="3547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of Multiple Train-Test Split</a:t>
            </a:r>
          </a:p>
        </p:txBody>
      </p:sp>
    </p:spTree>
    <p:extLst>
      <p:ext uri="{BB962C8B-B14F-4D97-AF65-F5344CB8AC3E}">
        <p14:creationId xmlns:p14="http://schemas.microsoft.com/office/powerpoint/2010/main" val="383590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E5EFF-0F30-5B45-8F76-D7F178E8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 Performance Metrics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D4F3D9-D242-C146-9258-E347F566B9D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Time series prediction performance measures provide a summary of the skill and capability of the forecast model that made the predictions.</a:t>
                </a:r>
              </a:p>
              <a:p>
                <a:r>
                  <a:rPr lang="en-US" dirty="0"/>
                  <a:t>forecast error = expected value - predicted value</a:t>
                </a:r>
              </a:p>
              <a:p>
                <a:r>
                  <a:rPr lang="en-US" dirty="0"/>
                  <a:t>mean forecast error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𝑓𝑜𝑟𝑒𝑐𝑎𝑠𝑡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</m:acc>
                  </m:oMath>
                </a14:m>
                <a:endParaRPr lang="en-US" dirty="0"/>
              </a:p>
              <a:p>
                <a:r>
                  <a:rPr lang="en-US" dirty="0"/>
                  <a:t>mean absolute error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𝑓𝑜𝑟𝑒𝑐𝑎𝑠𝑡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</m:e>
                        </m:d>
                      </m:e>
                    </m:acc>
                  </m:oMath>
                </a14:m>
                <a:endParaRPr lang="en-US" dirty="0"/>
              </a:p>
              <a:p>
                <a:r>
                  <a:rPr lang="en-US" dirty="0"/>
                  <a:t>mean squared error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𝑓𝑜𝑟𝑒𝑐𝑎𝑠𝑡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acc>
                  </m:oMath>
                </a14:m>
                <a:endParaRPr lang="en-US" dirty="0"/>
              </a:p>
              <a:p>
                <a:r>
                  <a:rPr lang="en-US" dirty="0" err="1"/>
                  <a:t>rmse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/>
                          <m:t>mean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r>
                          <m:rPr>
                            <m:nor/>
                          </m:rPr>
                          <a:rPr lang="en-US" dirty="0"/>
                          <m:t>squared</m:t>
                        </m:r>
                        <m:r>
                          <m:rPr>
                            <m:nor/>
                          </m:rPr>
                          <a:rPr lang="en-US" dirty="0"/>
                          <m:t> </m:t>
                        </m:r>
                        <m:r>
                          <m:rPr>
                            <m:nor/>
                          </m:rPr>
                          <a:rPr lang="en-US" dirty="0"/>
                          <m:t>error</m:t>
                        </m:r>
                      </m:e>
                    </m:rad>
                  </m:oMath>
                </a14:m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8D4F3D9-D242-C146-9258-E347F566B9D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1393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E0AA2-311D-2E4E-9565-FBC8A8A00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Box-Jenkins Model (ARIMA)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1FEC-E166-224A-8468-2159F952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Autoregressive Integrated Moving Average Model</a:t>
            </a:r>
          </a:p>
          <a:p>
            <a:r>
              <a:rPr lang="en-US" dirty="0"/>
              <a:t>Three Steps:</a:t>
            </a:r>
          </a:p>
          <a:p>
            <a:pPr lvl="1"/>
            <a:r>
              <a:rPr lang="en-US" dirty="0"/>
              <a:t>Identify model that best summarizes the data</a:t>
            </a:r>
          </a:p>
          <a:p>
            <a:pPr lvl="1"/>
            <a:r>
              <a:rPr lang="en-US" dirty="0"/>
              <a:t>Use data to train the model</a:t>
            </a:r>
          </a:p>
          <a:p>
            <a:pPr lvl="1"/>
            <a:r>
              <a:rPr lang="en-US" dirty="0"/>
              <a:t>Diagnostic checking. How good is the fitted model?</a:t>
            </a:r>
          </a:p>
          <a:p>
            <a:pPr lvl="1"/>
            <a:endParaRPr lang="en-US" dirty="0"/>
          </a:p>
          <a:p>
            <a:r>
              <a:rPr lang="en-US" dirty="0"/>
              <a:t>Notation: ARIMA(p, q, d)</a:t>
            </a:r>
          </a:p>
          <a:p>
            <a:pPr lvl="1"/>
            <a:r>
              <a:rPr lang="en-US" dirty="0"/>
              <a:t>p = lag order, number of lag observations included in model</a:t>
            </a:r>
          </a:p>
          <a:p>
            <a:pPr lvl="1"/>
            <a:r>
              <a:rPr lang="en-US" dirty="0"/>
              <a:t>q = difference order, number of times the raw observations are differenced</a:t>
            </a:r>
          </a:p>
          <a:p>
            <a:pPr lvl="1"/>
            <a:r>
              <a:rPr lang="en-US" dirty="0"/>
              <a:t>d = order of moving average, size of moving average window</a:t>
            </a:r>
          </a:p>
        </p:txBody>
      </p:sp>
    </p:spTree>
    <p:extLst>
      <p:ext uri="{BB962C8B-B14F-4D97-AF65-F5344CB8AC3E}">
        <p14:creationId xmlns:p14="http://schemas.microsoft.com/office/powerpoint/2010/main" val="626922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1F3A3-F847-9E40-AB1C-152151772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Autoregressive Models</a:t>
            </a: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C980B1-4CB5-2040-A0B2-E8633662B6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541263" y="457200"/>
                <a:ext cx="6007608" cy="1929384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2000" dirty="0"/>
                  <a:t>Ex: linear regression =&gt;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2000" b="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000" b="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2000" dirty="0"/>
              </a:p>
              <a:p>
                <a:r>
                  <a:rPr lang="en-US" sz="2000" dirty="0"/>
                  <a:t>Models an output value based on a linear combination of input variables </a:t>
                </a:r>
              </a:p>
              <a:p>
                <a:r>
                  <a:rPr lang="en-US" sz="2000" dirty="0"/>
                  <a:t>Often assumes autocorrelation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2000" dirty="0"/>
                  <a:t> is directly related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r>
                  <a:rPr lang="en-US" sz="20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7C980B1-4CB5-2040-A0B2-E8633662B6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541263" y="457200"/>
                <a:ext cx="6007608" cy="1929384"/>
              </a:xfrm>
              <a:blipFill>
                <a:blip r:embed="rId2"/>
                <a:stretch>
                  <a:fillRect l="-8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53268DAD-4546-6E47-AC04-F719DCFAD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698" y="2569464"/>
            <a:ext cx="4793403" cy="3678936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E1C5137D-0BD5-854B-B12C-CA7BD6722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8199" y="2569464"/>
            <a:ext cx="4840706" cy="36789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B50934-CB59-A047-A6F5-CDB3472DBA79}"/>
              </a:ext>
            </a:extLst>
          </p:cNvPr>
          <p:cNvSpPr txBox="1"/>
          <p:nvPr/>
        </p:nvSpPr>
        <p:spPr>
          <a:xfrm>
            <a:off x="2219310" y="6183868"/>
            <a:ext cx="2575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of Lag plot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1705A02-74B8-5D43-8166-1B2516E5B5FE}"/>
              </a:ext>
            </a:extLst>
          </p:cNvPr>
          <p:cNvSpPr txBox="1"/>
          <p:nvPr/>
        </p:nvSpPr>
        <p:spPr>
          <a:xfrm>
            <a:off x="7738792" y="6216134"/>
            <a:ext cx="3290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of autocorrelation plot</a:t>
            </a:r>
          </a:p>
        </p:txBody>
      </p:sp>
    </p:spTree>
    <p:extLst>
      <p:ext uri="{BB962C8B-B14F-4D97-AF65-F5344CB8AC3E}">
        <p14:creationId xmlns:p14="http://schemas.microsoft.com/office/powerpoint/2010/main" val="3921135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4ECD0C-04AE-BF4B-AA7B-18DDA99EF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Moving Average Models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70E9F7-537D-2348-99D6-3E5CF55510E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3469" y="1782981"/>
                <a:ext cx="4008384" cy="4393982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sz="1700" dirty="0"/>
                  <a:t>residual error = expected – predicted</a:t>
                </a:r>
              </a:p>
              <a:p>
                <a:pPr lvl="1"/>
                <a:r>
                  <a:rPr lang="en-US" sz="1700" dirty="0"/>
                  <a:t>Residual errors can also form a time series with trend, seasonality, …</a:t>
                </a:r>
              </a:p>
              <a:p>
                <a:r>
                  <a:rPr lang="en-US" sz="1700" dirty="0"/>
                  <a:t>Combine lag errors in linear regression model to get moving average model (Not to be confused with average smoothing!!)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sz="17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17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17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1700" b="0" i="1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sz="17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…+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sz="17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𝑒𝑟𝑟𝑜𝑟</m:t>
                        </m:r>
                      </m:e>
                      <m:sub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17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1700" b="0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sz="1700" dirty="0"/>
              </a:p>
              <a:p>
                <a:r>
                  <a:rPr lang="en-US" sz="1900" dirty="0"/>
                  <a:t>improved forecast = forecast + estimated error</a:t>
                </a:r>
                <a:endParaRPr lang="en-US" sz="1200" dirty="0"/>
              </a:p>
              <a:p>
                <a:r>
                  <a:rPr lang="en-US" sz="1700" dirty="0"/>
                  <a:t>Simple Way of doing this:</a:t>
                </a:r>
              </a:p>
              <a:p>
                <a:pPr lvl="1"/>
                <a:r>
                  <a:rPr lang="en-US" sz="1700" dirty="0"/>
                  <a:t>1. Calculate the persistence prediction (t+1 = t).</a:t>
                </a:r>
              </a:p>
              <a:p>
                <a:pPr lvl="1"/>
                <a:r>
                  <a:rPr lang="en-US" sz="1700" dirty="0"/>
                  <a:t>2. Predict the residual error using the autoregression model.</a:t>
                </a:r>
              </a:p>
              <a:p>
                <a:pPr lvl="1"/>
                <a:endParaRPr lang="en-US" sz="1700" dirty="0"/>
              </a:p>
              <a:p>
                <a:pPr lvl="1"/>
                <a:endParaRPr lang="en-US" sz="1700" dirty="0"/>
              </a:p>
              <a:p>
                <a:pPr marL="457200" lvl="1" indent="0">
                  <a:buNone/>
                </a:pPr>
                <a:endParaRPr lang="en-US" sz="1700" dirty="0"/>
              </a:p>
              <a:p>
                <a:endParaRPr lang="en-US" sz="17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270E9F7-537D-2348-99D6-3E5CF55510E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3469" y="1782981"/>
                <a:ext cx="4008384" cy="4393982"/>
              </a:xfrm>
              <a:blipFill>
                <a:blip r:embed="rId2"/>
                <a:stretch>
                  <a:fillRect l="-946" t="-1729" b="-11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86497D0C-AAB3-FA45-B60F-EF6E778C6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4774" y="1782981"/>
            <a:ext cx="5574304" cy="436189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59830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DE579-0FA2-0446-AC77-9D57557E8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with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6872E-5884-D643-8240-642B70386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 descr="Text, table&#10;&#10;Description automatically generated with medium confidence">
            <a:extLst>
              <a:ext uri="{FF2B5EF4-FFF2-40B4-BE49-F238E27FC236}">
                <a16:creationId xmlns:a16="http://schemas.microsoft.com/office/drawing/2014/main" id="{C01DA402-53D4-D542-9601-F21ACB115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580" y="681037"/>
            <a:ext cx="5128420" cy="1584914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C8D148F-45F6-AA4D-B13D-BD3B2A0F2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51" y="1825625"/>
            <a:ext cx="6949809" cy="4351338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7439D8BD-051C-4441-804C-D17ADDBB0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5540" y="2479972"/>
            <a:ext cx="4696460" cy="37186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E0DBF5-365D-FB46-804A-5667DB6E2522}"/>
              </a:ext>
            </a:extLst>
          </p:cNvPr>
          <p:cNvSpPr txBox="1"/>
          <p:nvPr/>
        </p:nvSpPr>
        <p:spPr>
          <a:xfrm>
            <a:off x="1306286" y="6176963"/>
            <a:ext cx="4789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Fitting an ARIMA model to a time series data set</a:t>
            </a:r>
          </a:p>
        </p:txBody>
      </p:sp>
    </p:spTree>
    <p:extLst>
      <p:ext uri="{BB962C8B-B14F-4D97-AF65-F5344CB8AC3E}">
        <p14:creationId xmlns:p14="http://schemas.microsoft.com/office/powerpoint/2010/main" val="239624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DD783C-86B7-D047-B704-E4738BEF2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Grid Search Arima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6900E-B8E6-3D45-A108-9D9C23D99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1417" y="140978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How to configure the three ARIMA parameters (p, d, q)?</a:t>
            </a:r>
          </a:p>
          <a:p>
            <a:r>
              <a:rPr lang="en-US" sz="1800" dirty="0"/>
              <a:t>Two Steps:</a:t>
            </a:r>
          </a:p>
          <a:p>
            <a:pPr lvl="1"/>
            <a:r>
              <a:rPr lang="en-US" sz="1800" dirty="0"/>
              <a:t>1. Evaluate an ARIMA model. (find error score)</a:t>
            </a:r>
          </a:p>
          <a:p>
            <a:pPr lvl="1"/>
            <a:r>
              <a:rPr lang="en-US" sz="1800" dirty="0"/>
              <a:t>2. Evaluate sets of ARIMA parameters.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07A2CB09-3F7B-5544-AF1D-2C9A62B5B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3" y="3279101"/>
            <a:ext cx="5481509" cy="2384456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991E2AB-22DD-0E41-8C43-73ADD3AA0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781" y="3346001"/>
            <a:ext cx="5523082" cy="22506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5911D8-DDEF-7A45-A1CA-CF651CD7AFF8}"/>
              </a:ext>
            </a:extLst>
          </p:cNvPr>
          <p:cNvSpPr txBox="1"/>
          <p:nvPr/>
        </p:nvSpPr>
        <p:spPr>
          <a:xfrm>
            <a:off x="1448790" y="5663557"/>
            <a:ext cx="3123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Evaluate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397056-677F-004F-948D-999223A64D2D}"/>
              </a:ext>
            </a:extLst>
          </p:cNvPr>
          <p:cNvSpPr txBox="1"/>
          <p:nvPr/>
        </p:nvSpPr>
        <p:spPr>
          <a:xfrm>
            <a:off x="7764484" y="5673330"/>
            <a:ext cx="3123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Evaluate ARIMA Parameters</a:t>
            </a:r>
          </a:p>
        </p:txBody>
      </p:sp>
    </p:spTree>
    <p:extLst>
      <p:ext uri="{BB962C8B-B14F-4D97-AF65-F5344CB8AC3E}">
        <p14:creationId xmlns:p14="http://schemas.microsoft.com/office/powerpoint/2010/main" val="3794544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557A916-FDD1-44A1-A7A1-70009FD6B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F6621-13E3-BB42-8341-418A4D13B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</p:spPr>
        <p:txBody>
          <a:bodyPr anchor="b">
            <a:normAutofit/>
          </a:bodyPr>
          <a:lstStyle/>
          <a:p>
            <a:r>
              <a:rPr lang="en-US" sz="4000" dirty="0"/>
              <a:t>Jason Brownlee</a:t>
            </a:r>
          </a:p>
        </p:txBody>
      </p:sp>
      <p:pic>
        <p:nvPicPr>
          <p:cNvPr id="5" name="Content Placeholder 4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2BEB141-956C-B547-86C8-5A4F2688FA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38" r="4" b="20742"/>
          <a:stretch/>
        </p:blipFill>
        <p:spPr>
          <a:xfrm>
            <a:off x="5622686" y="1533185"/>
            <a:ext cx="2294762" cy="2009922"/>
          </a:xfrm>
          <a:custGeom>
            <a:avLst/>
            <a:gdLst/>
            <a:ahLst/>
            <a:cxnLst/>
            <a:rect l="l" t="t" r="r" b="b"/>
            <a:pathLst>
              <a:path w="2298408" h="2013116">
                <a:moveTo>
                  <a:pt x="655742" y="0"/>
                </a:moveTo>
                <a:cubicBezTo>
                  <a:pt x="1644875" y="0"/>
                  <a:pt x="1644875" y="0"/>
                  <a:pt x="1644875" y="0"/>
                </a:cubicBezTo>
                <a:cubicBezTo>
                  <a:pt x="1694920" y="0"/>
                  <a:pt x="1759685" y="34910"/>
                  <a:pt x="1786179" y="78547"/>
                </a:cubicBezTo>
                <a:cubicBezTo>
                  <a:pt x="2280745" y="925103"/>
                  <a:pt x="2280745" y="925103"/>
                  <a:pt x="2280745" y="925103"/>
                </a:cubicBezTo>
                <a:cubicBezTo>
                  <a:pt x="2304296" y="971649"/>
                  <a:pt x="2304296" y="1041468"/>
                  <a:pt x="2280745" y="1088014"/>
                </a:cubicBezTo>
                <a:cubicBezTo>
                  <a:pt x="1786179" y="1934570"/>
                  <a:pt x="1786179" y="1934570"/>
                  <a:pt x="1786179" y="1934570"/>
                </a:cubicBezTo>
                <a:cubicBezTo>
                  <a:pt x="1759685" y="1978207"/>
                  <a:pt x="1694920" y="2013116"/>
                  <a:pt x="1644875" y="2013116"/>
                </a:cubicBezTo>
                <a:lnTo>
                  <a:pt x="655742" y="2013116"/>
                </a:lnTo>
                <a:cubicBezTo>
                  <a:pt x="602753" y="2013116"/>
                  <a:pt x="537989" y="1978207"/>
                  <a:pt x="514438" y="1934570"/>
                </a:cubicBezTo>
                <a:cubicBezTo>
                  <a:pt x="19872" y="1088014"/>
                  <a:pt x="19872" y="1088014"/>
                  <a:pt x="19872" y="1088014"/>
                </a:cubicBezTo>
                <a:cubicBezTo>
                  <a:pt x="-6623" y="1041468"/>
                  <a:pt x="-6623" y="971649"/>
                  <a:pt x="19872" y="925103"/>
                </a:cubicBezTo>
                <a:cubicBezTo>
                  <a:pt x="514438" y="78547"/>
                  <a:pt x="514438" y="78547"/>
                  <a:pt x="514438" y="78547"/>
                </a:cubicBezTo>
                <a:cubicBezTo>
                  <a:pt x="537989" y="34910"/>
                  <a:pt x="602753" y="0"/>
                  <a:pt x="655742" y="0"/>
                </a:cubicBezTo>
                <a:close/>
              </a:path>
            </a:pathLst>
          </a:custGeom>
        </p:spPr>
      </p:pic>
      <p:pic>
        <p:nvPicPr>
          <p:cNvPr id="9" name="Picture 8" descr="A picture containing timeline&#10;&#10;Description automatically generated">
            <a:extLst>
              <a:ext uri="{FF2B5EF4-FFF2-40B4-BE49-F238E27FC236}">
                <a16:creationId xmlns:a16="http://schemas.microsoft.com/office/drawing/2014/main" id="{F88E7D2C-CE57-D844-A18E-2A6CA094F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24" r="16150" b="2"/>
          <a:stretch/>
        </p:blipFill>
        <p:spPr>
          <a:xfrm>
            <a:off x="20" y="1"/>
            <a:ext cx="6770047" cy="2456679"/>
          </a:xfrm>
          <a:custGeom>
            <a:avLst/>
            <a:gdLst/>
            <a:ahLst/>
            <a:cxnLst/>
            <a:rect l="l" t="t" r="r" b="b"/>
            <a:pathLst>
              <a:path w="6770067" h="2456679">
                <a:moveTo>
                  <a:pt x="6770067" y="603033"/>
                </a:moveTo>
                <a:lnTo>
                  <a:pt x="6770067" y="617220"/>
                </a:lnTo>
                <a:lnTo>
                  <a:pt x="6768113" y="610127"/>
                </a:lnTo>
                <a:close/>
                <a:moveTo>
                  <a:pt x="0" y="0"/>
                </a:moveTo>
                <a:lnTo>
                  <a:pt x="6588505" y="0"/>
                </a:lnTo>
                <a:lnTo>
                  <a:pt x="6460879" y="219780"/>
                </a:lnTo>
                <a:cubicBezTo>
                  <a:pt x="5374128" y="2091240"/>
                  <a:pt x="5374128" y="2091240"/>
                  <a:pt x="5374128" y="2091240"/>
                </a:cubicBezTo>
                <a:cubicBezTo>
                  <a:pt x="5251862" y="2317464"/>
                  <a:pt x="5007334" y="2456679"/>
                  <a:pt x="4754071" y="2456679"/>
                </a:cubicBezTo>
                <a:cubicBezTo>
                  <a:pt x="710608" y="2456679"/>
                  <a:pt x="710608" y="2456679"/>
                  <a:pt x="710608" y="2456679"/>
                </a:cubicBezTo>
                <a:cubicBezTo>
                  <a:pt x="448613" y="2456679"/>
                  <a:pt x="212817" y="2317464"/>
                  <a:pt x="81819" y="2091240"/>
                </a:cubicBezTo>
                <a:lnTo>
                  <a:pt x="0" y="1949732"/>
                </a:lnTo>
                <a:close/>
              </a:path>
            </a:pathLst>
          </a:cu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362C495C-B234-FF47-8B3C-8ABBC36737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714" r="24056"/>
          <a:stretch/>
        </p:blipFill>
        <p:spPr>
          <a:xfrm>
            <a:off x="20" y="2619612"/>
            <a:ext cx="7498453" cy="4238389"/>
          </a:xfrm>
          <a:custGeom>
            <a:avLst/>
            <a:gdLst/>
            <a:ahLst/>
            <a:cxnLst/>
            <a:rect l="l" t="t" r="r" b="b"/>
            <a:pathLst>
              <a:path w="7498473" h="4238389">
                <a:moveTo>
                  <a:pt x="6770067" y="1839459"/>
                </a:moveTo>
                <a:lnTo>
                  <a:pt x="6770067" y="1853646"/>
                </a:lnTo>
                <a:lnTo>
                  <a:pt x="6768113" y="1846552"/>
                </a:lnTo>
                <a:close/>
                <a:moveTo>
                  <a:pt x="710608" y="0"/>
                </a:moveTo>
                <a:cubicBezTo>
                  <a:pt x="710608" y="0"/>
                  <a:pt x="710608" y="0"/>
                  <a:pt x="4754071" y="0"/>
                </a:cubicBezTo>
                <a:cubicBezTo>
                  <a:pt x="5007334" y="0"/>
                  <a:pt x="5251862" y="139215"/>
                  <a:pt x="5374128" y="365439"/>
                </a:cubicBezTo>
                <a:cubicBezTo>
                  <a:pt x="5374128" y="365439"/>
                  <a:pt x="5374128" y="365439"/>
                  <a:pt x="7400224" y="3854515"/>
                </a:cubicBezTo>
                <a:cubicBezTo>
                  <a:pt x="7465723" y="3963277"/>
                  <a:pt x="7498473" y="4087266"/>
                  <a:pt x="7498473" y="4211255"/>
                </a:cubicBezTo>
                <a:lnTo>
                  <a:pt x="7494852" y="4238389"/>
                </a:lnTo>
                <a:lnTo>
                  <a:pt x="0" y="4238389"/>
                </a:lnTo>
                <a:lnTo>
                  <a:pt x="0" y="506947"/>
                </a:lnTo>
                <a:lnTo>
                  <a:pt x="81819" y="365439"/>
                </a:lnTo>
                <a:cubicBezTo>
                  <a:pt x="212817" y="139215"/>
                  <a:pt x="448613" y="0"/>
                  <a:pt x="710608" y="0"/>
                </a:cubicBezTo>
                <a:close/>
              </a:path>
            </a:pathLst>
          </a:cu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5AA2AC2-A35E-4CA4-BD0B-D8C274931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6085" y="3236181"/>
            <a:ext cx="3689091" cy="2195515"/>
          </a:xfrm>
        </p:spPr>
        <p:txBody>
          <a:bodyPr>
            <a:normAutofit/>
          </a:bodyPr>
          <a:lstStyle/>
          <a:p>
            <a:r>
              <a:rPr lang="en-US" sz="2400" dirty="0"/>
              <a:t>Founder of </a:t>
            </a:r>
            <a:r>
              <a:rPr lang="en-US" sz="2400" dirty="0" err="1"/>
              <a:t>SuperFast</a:t>
            </a:r>
            <a:r>
              <a:rPr lang="en-US" sz="2400" dirty="0"/>
              <a:t> Python &amp; Machine Learning Mastery</a:t>
            </a:r>
          </a:p>
          <a:p>
            <a:r>
              <a:rPr lang="en-US" sz="2400" dirty="0"/>
              <a:t>Published more than 20 books</a:t>
            </a:r>
          </a:p>
        </p:txBody>
      </p:sp>
    </p:spTree>
    <p:extLst>
      <p:ext uri="{BB962C8B-B14F-4D97-AF65-F5344CB8AC3E}">
        <p14:creationId xmlns:p14="http://schemas.microsoft.com/office/powerpoint/2010/main" val="30690118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F1988-9507-7144-996D-C95EAA920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BB4B0E8-C4BC-4343-8C68-8DD260038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580" y="4779328"/>
            <a:ext cx="3390900" cy="1562100"/>
          </a:xfrm>
          <a:prstGeom prst="rect">
            <a:avLst/>
          </a:prstGeom>
        </p:spPr>
      </p:pic>
      <p:pic>
        <p:nvPicPr>
          <p:cNvPr id="5" name="Content Placeholder 4" descr="Text, table&#10;&#10;Description automatically generated">
            <a:extLst>
              <a:ext uri="{FF2B5EF4-FFF2-40B4-BE49-F238E27FC236}">
                <a16:creationId xmlns:a16="http://schemas.microsoft.com/office/drawing/2014/main" id="{53FDF841-7858-3B43-954F-2C50B33FA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02480" y="700088"/>
            <a:ext cx="3352800" cy="4178300"/>
          </a:xfrm>
        </p:spPr>
      </p:pic>
    </p:spTree>
    <p:extLst>
      <p:ext uri="{BB962C8B-B14F-4D97-AF65-F5344CB8AC3E}">
        <p14:creationId xmlns:p14="http://schemas.microsoft.com/office/powerpoint/2010/main" val="2325877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99AD-736B-A942-B615-50BF4DCFA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4C8CB-BF99-B942-986F-BF7A81A706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https://machinelearningmastery.com/about/</a:t>
            </a:r>
            <a:endParaRPr lang="en-US" dirty="0"/>
          </a:p>
          <a:p>
            <a:r>
              <a:rPr lang="en-US" dirty="0">
                <a:hlinkClick r:id="rId3"/>
              </a:rPr>
              <a:t>https://scholar.google.com/citations?user=hVaJhRYAAAAJ&amp;hl=en</a:t>
            </a:r>
            <a:endParaRPr lang="en-US" dirty="0"/>
          </a:p>
          <a:p>
            <a:r>
              <a:rPr lang="en-US" dirty="0">
                <a:hlinkClick r:id="rId4"/>
              </a:rPr>
              <a:t>https://superfastpython.com/</a:t>
            </a:r>
            <a:endParaRPr lang="en-US" dirty="0"/>
          </a:p>
          <a:p>
            <a:r>
              <a:rPr lang="en-US" dirty="0">
                <a:hlinkClick r:id="rId5"/>
              </a:rPr>
              <a:t>https://www.youtube.com/watch?v=Aw77aMLj9uM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9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F5AC-5C42-384A-B412-71EDA5356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497"/>
            <a:ext cx="10515600" cy="1325563"/>
          </a:xfrm>
        </p:spPr>
        <p:txBody>
          <a:bodyPr/>
          <a:lstStyle/>
          <a:p>
            <a:r>
              <a:rPr lang="en-US" dirty="0"/>
              <a:t>What is Time Series Forecasting?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99B5310-2940-0441-8472-A5A049D0F4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900" y="3429000"/>
            <a:ext cx="1536700" cy="660400"/>
          </a:xfrm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tx1"/>
            </a:outerShdw>
          </a:effectLst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3364787-76EA-9844-A26C-64E73BD535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301" y="3365500"/>
            <a:ext cx="2209800" cy="7874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tx1"/>
            </a:outerShdw>
            <a:softEdge rad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563F6C-3F4D-0944-BE3E-32586AF77E35}"/>
              </a:ext>
            </a:extLst>
          </p:cNvPr>
          <p:cNvSpPr txBox="1"/>
          <p:nvPr/>
        </p:nvSpPr>
        <p:spPr>
          <a:xfrm>
            <a:off x="6700839" y="1580033"/>
            <a:ext cx="4359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Describing vs. Predicting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Four Components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04FE8B-D327-8B49-842B-FCA4078498DD}"/>
              </a:ext>
            </a:extLst>
          </p:cNvPr>
          <p:cNvSpPr txBox="1"/>
          <p:nvPr/>
        </p:nvSpPr>
        <p:spPr>
          <a:xfrm>
            <a:off x="998396" y="2799204"/>
            <a:ext cx="48355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 ML Data Set vs. Time Series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0E02FC-D8B9-4640-AA34-FBE2442F5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622" y="2429669"/>
            <a:ext cx="4492339" cy="3319462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tx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132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B8EB9-EDD6-0B48-87FD-3E570B0F8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 &amp; Supervised Learning (SL)</a:t>
            </a:r>
          </a:p>
        </p:txBody>
      </p:sp>
      <p:pic>
        <p:nvPicPr>
          <p:cNvPr id="13" name="Content Placeholder 12" descr="Table&#10;&#10;Description automatically generated">
            <a:extLst>
              <a:ext uri="{FF2B5EF4-FFF2-40B4-BE49-F238E27FC236}">
                <a16:creationId xmlns:a16="http://schemas.microsoft.com/office/drawing/2014/main" id="{33A3AE84-3E65-6642-B8CA-6547E8A0F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65680" y="1652711"/>
            <a:ext cx="1562100" cy="1536700"/>
          </a:xfrm>
          <a:ln>
            <a:solidFill>
              <a:schemeClr val="tx1"/>
            </a:solidFill>
          </a:ln>
        </p:spPr>
      </p:pic>
      <p:pic>
        <p:nvPicPr>
          <p:cNvPr id="15" name="Picture 14" descr="A picture containing circle&#10;&#10;Description automatically generated">
            <a:extLst>
              <a:ext uri="{FF2B5EF4-FFF2-40B4-BE49-F238E27FC236}">
                <a16:creationId xmlns:a16="http://schemas.microsoft.com/office/drawing/2014/main" id="{61552788-9917-7343-9654-A892D6268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620" y="1652711"/>
            <a:ext cx="901700" cy="15367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 descr="A picture containing table&#10;&#10;Description automatically generated">
            <a:extLst>
              <a:ext uri="{FF2B5EF4-FFF2-40B4-BE49-F238E27FC236}">
                <a16:creationId xmlns:a16="http://schemas.microsoft.com/office/drawing/2014/main" id="{3811BBB9-35B3-3744-A8B0-0FFC70C85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140" y="1542058"/>
            <a:ext cx="1003300" cy="17399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A picture containing diagram&#10;&#10;Description automatically generated">
            <a:extLst>
              <a:ext uri="{FF2B5EF4-FFF2-40B4-BE49-F238E27FC236}">
                <a16:creationId xmlns:a16="http://schemas.microsoft.com/office/drawing/2014/main" id="{72807B0A-2F47-F140-AEFA-733CC5887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0626" y="665956"/>
            <a:ext cx="1460500" cy="7239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841B792-C2F6-C040-AF2D-6BD051B9103E}"/>
              </a:ext>
            </a:extLst>
          </p:cNvPr>
          <p:cNvSpPr txBox="1"/>
          <p:nvPr/>
        </p:nvSpPr>
        <p:spPr>
          <a:xfrm>
            <a:off x="1447013" y="3278652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small SL Data 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5CF2FE-86CB-184D-811E-7D3B65033B63}"/>
              </a:ext>
            </a:extLst>
          </p:cNvPr>
          <p:cNvSpPr txBox="1"/>
          <p:nvPr/>
        </p:nvSpPr>
        <p:spPr>
          <a:xfrm>
            <a:off x="4632330" y="3314946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Time Series Data Set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EE20078-C6F3-174E-A561-E90A25A95FFD}"/>
              </a:ext>
            </a:extLst>
          </p:cNvPr>
          <p:cNvSpPr txBox="1"/>
          <p:nvPr/>
        </p:nvSpPr>
        <p:spPr>
          <a:xfrm>
            <a:off x="7817647" y="3297876"/>
            <a:ext cx="2990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Time Series Converted to a  ML SL Data Set</a:t>
            </a:r>
          </a:p>
        </p:txBody>
      </p:sp>
      <p:pic>
        <p:nvPicPr>
          <p:cNvPr id="24" name="Picture 23" descr="Calendar&#10;&#10;Description automatically generated">
            <a:extLst>
              <a:ext uri="{FF2B5EF4-FFF2-40B4-BE49-F238E27FC236}">
                <a16:creationId xmlns:a16="http://schemas.microsoft.com/office/drawing/2014/main" id="{EFCE4D96-B284-F04A-8FE5-13BA2A3C2B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9140" y="4194544"/>
            <a:ext cx="2019300" cy="1701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7" descr="Table&#10;&#10;Description automatically generated">
            <a:extLst>
              <a:ext uri="{FF2B5EF4-FFF2-40B4-BE49-F238E27FC236}">
                <a16:creationId xmlns:a16="http://schemas.microsoft.com/office/drawing/2014/main" id="{E134E709-C24E-AB4D-972F-193F6775C1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6010" y="4275017"/>
            <a:ext cx="2819400" cy="1460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1" name="Right Arrow 30">
            <a:extLst>
              <a:ext uri="{FF2B5EF4-FFF2-40B4-BE49-F238E27FC236}">
                <a16:creationId xmlns:a16="http://schemas.microsoft.com/office/drawing/2014/main" id="{052442B7-2537-B24A-A08C-0E68174F4193}"/>
              </a:ext>
            </a:extLst>
          </p:cNvPr>
          <p:cNvSpPr/>
          <p:nvPr/>
        </p:nvSpPr>
        <p:spPr>
          <a:xfrm>
            <a:off x="3275813" y="2212366"/>
            <a:ext cx="853275" cy="459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5ED4B14C-1D86-1346-8865-26C2AE57ECB9}"/>
              </a:ext>
            </a:extLst>
          </p:cNvPr>
          <p:cNvSpPr/>
          <p:nvPr/>
        </p:nvSpPr>
        <p:spPr>
          <a:xfrm>
            <a:off x="6679012" y="2191362"/>
            <a:ext cx="853275" cy="459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29DC4479-63F8-2A44-8FA7-A94DFAE32EF7}"/>
              </a:ext>
            </a:extLst>
          </p:cNvPr>
          <p:cNvSpPr/>
          <p:nvPr/>
        </p:nvSpPr>
        <p:spPr>
          <a:xfrm>
            <a:off x="7281071" y="4775691"/>
            <a:ext cx="853275" cy="4593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EBBD305-27DC-B147-998E-60D6D8D6BA63}"/>
              </a:ext>
            </a:extLst>
          </p:cNvPr>
          <p:cNvSpPr txBox="1"/>
          <p:nvPr/>
        </p:nvSpPr>
        <p:spPr>
          <a:xfrm>
            <a:off x="171450" y="2227342"/>
            <a:ext cx="1275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Univariate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E3FBB1-B0EA-344A-A524-86DE845BB0F6}"/>
              </a:ext>
            </a:extLst>
          </p:cNvPr>
          <p:cNvSpPr txBox="1"/>
          <p:nvPr/>
        </p:nvSpPr>
        <p:spPr>
          <a:xfrm>
            <a:off x="2906914" y="4860778"/>
            <a:ext cx="1666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Multivariate</a:t>
            </a:r>
          </a:p>
        </p:txBody>
      </p:sp>
    </p:spTree>
    <p:extLst>
      <p:ext uri="{BB962C8B-B14F-4D97-AF65-F5344CB8AC3E}">
        <p14:creationId xmlns:p14="http://schemas.microsoft.com/office/powerpoint/2010/main" val="3905208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8948-7699-E14F-8663-223C646B9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2FB348DE-3932-DE44-B400-C89C5D1110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4095" y="1717073"/>
            <a:ext cx="2419831" cy="1833563"/>
          </a:xfrm>
          <a:ln>
            <a:solidFill>
              <a:schemeClr val="tx1"/>
            </a:solidFill>
          </a:ln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8593A501-1CF5-BD47-8169-3590A2703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247" y="1690688"/>
            <a:ext cx="2399014" cy="18565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207BCB4E-E659-FA47-B167-DDB64BD208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010" y="4737541"/>
            <a:ext cx="2399015" cy="19415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CD18CFF-2FE6-EF42-9857-281050AF3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8226" y="3655250"/>
            <a:ext cx="5304961" cy="97767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19F0A29A-B8CE-1E4D-BAB4-E906916CA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61508" y="3429000"/>
            <a:ext cx="4076103" cy="3129548"/>
          </a:xfrm>
          <a:prstGeom prst="rect">
            <a:avLst/>
          </a:prstGeom>
        </p:spPr>
      </p:pic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2329A74B-7B4C-D548-B127-EB8E5F5431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61508" y="365125"/>
            <a:ext cx="3966228" cy="301864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691386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420E5-91C2-294E-8030-0F45CE7DD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Resampling and Interpolation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EAD7-F731-EF4B-8921-570C50F45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About changing the frequency of your observation</a:t>
            </a:r>
          </a:p>
          <a:p>
            <a:r>
              <a:rPr lang="en-US" sz="1800" dirty="0"/>
              <a:t>Upsampling: increase frequency of observations</a:t>
            </a:r>
          </a:p>
          <a:p>
            <a:pPr lvl="1"/>
            <a:r>
              <a:rPr lang="en-US" sz="1600" dirty="0"/>
              <a:t>Ex: Going from monthly observations to daily observation</a:t>
            </a:r>
          </a:p>
          <a:p>
            <a:pPr lvl="1"/>
            <a:r>
              <a:rPr lang="en-US" sz="1600" dirty="0"/>
              <a:t>Question of how to fill in the missing values</a:t>
            </a:r>
          </a:p>
          <a:p>
            <a:pPr lvl="2"/>
            <a:r>
              <a:rPr lang="en-US" sz="1600" dirty="0"/>
              <a:t>Usually use a line or a polynomial to connect two points</a:t>
            </a:r>
          </a:p>
          <a:p>
            <a:r>
              <a:rPr lang="en-US" sz="1800" dirty="0"/>
              <a:t>Downsampling: decrease frequency of observation</a:t>
            </a:r>
          </a:p>
          <a:p>
            <a:pPr lvl="1"/>
            <a:r>
              <a:rPr lang="en-US" sz="1600" dirty="0"/>
              <a:t>Same idea as above, but now we are going from monthly measurements, to quarterly observations</a:t>
            </a:r>
          </a:p>
          <a:p>
            <a:pPr lvl="1"/>
            <a:r>
              <a:rPr lang="en-US" sz="1600" dirty="0"/>
              <a:t>Usually use means to get the summarized data</a:t>
            </a:r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lvl="1"/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01429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94348-E0F7-C04B-A1FD-2C55EC1B3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Transforms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107D-A326-3A40-BEA9-7C33E15BD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91225" cy="435133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Data transforms are intended to remove noise and improve the signal in time series forecasting.</a:t>
            </a:r>
          </a:p>
          <a:p>
            <a:pPr lvl="0"/>
            <a:r>
              <a:rPr lang="en-US" sz="2000" dirty="0"/>
              <a:t>Square Root Transform:</a:t>
            </a:r>
          </a:p>
          <a:p>
            <a:pPr lvl="1"/>
            <a:r>
              <a:rPr lang="en-US" sz="1800" dirty="0"/>
              <a:t>A time series that has a quadratic growth trend can be made linear by taking the square root.</a:t>
            </a:r>
          </a:p>
          <a:p>
            <a:pPr lvl="0"/>
            <a:r>
              <a:rPr lang="en-US" sz="2000" dirty="0"/>
              <a:t>Log Transform:</a:t>
            </a:r>
          </a:p>
          <a:p>
            <a:pPr lvl="1"/>
            <a:r>
              <a:rPr lang="en-US" sz="1800" dirty="0"/>
              <a:t>Time series with an exponential distribution can be made linear by taking the logarithm of the values.</a:t>
            </a:r>
          </a:p>
          <a:p>
            <a:pPr lvl="0"/>
            <a:r>
              <a:rPr lang="en-US" sz="2000" dirty="0"/>
              <a:t>Box-Cox Transform:</a:t>
            </a:r>
          </a:p>
          <a:p>
            <a:pPr lvl="1"/>
            <a:r>
              <a:rPr lang="en-US" sz="1800" dirty="0"/>
              <a:t>The Box-Cox transform is a configurable data transform method that supports both square root and log transform, as well as a suite of related transforms.</a:t>
            </a:r>
          </a:p>
          <a:p>
            <a:pPr lvl="1"/>
            <a:r>
              <a:rPr lang="en-US" sz="1800" dirty="0"/>
              <a:t>it can be configured to evaluate a suite of transforms automatically and select the best fit.</a:t>
            </a:r>
          </a:p>
          <a:p>
            <a:pPr lvl="1"/>
            <a:r>
              <a:rPr lang="en-US" sz="1800" dirty="0"/>
              <a:t>See </a:t>
            </a:r>
            <a:r>
              <a:rPr lang="en-US" sz="1800" dirty="0" err="1"/>
              <a:t>boxcox</a:t>
            </a:r>
            <a:r>
              <a:rPr lang="en-US" sz="1800" dirty="0"/>
              <a:t>() function</a:t>
            </a:r>
          </a:p>
          <a:p>
            <a:endParaRPr lang="en-US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77CE793-E94E-5841-8D9A-2EEBB60DD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9425" y="1027906"/>
            <a:ext cx="4921250" cy="1837457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835B9A15-08CB-7640-835D-F40854920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732" y="3841045"/>
            <a:ext cx="5009943" cy="1938324"/>
          </a:xfrm>
          <a:prstGeom prst="rect">
            <a:avLst/>
          </a:prstGeom>
        </p:spPr>
      </p:pic>
      <p:sp>
        <p:nvSpPr>
          <p:cNvPr id="8" name="Down Arrow 7">
            <a:extLst>
              <a:ext uri="{FF2B5EF4-FFF2-40B4-BE49-F238E27FC236}">
                <a16:creationId xmlns:a16="http://schemas.microsoft.com/office/drawing/2014/main" id="{C206081A-9CF1-F444-B49C-D18477ABA27E}"/>
              </a:ext>
            </a:extLst>
          </p:cNvPr>
          <p:cNvSpPr/>
          <p:nvPr/>
        </p:nvSpPr>
        <p:spPr>
          <a:xfrm>
            <a:off x="9062295" y="2965375"/>
            <a:ext cx="455510" cy="742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E85B1-98A2-B743-AC4E-3402A8D31F0E}"/>
              </a:ext>
            </a:extLst>
          </p:cNvPr>
          <p:cNvSpPr txBox="1"/>
          <p:nvPr/>
        </p:nvSpPr>
        <p:spPr>
          <a:xfrm>
            <a:off x="7286625" y="365125"/>
            <a:ext cx="3900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Ex: Square Root Power Transform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7E9B36-B396-7645-A338-4436423A5FDD}"/>
              </a:ext>
            </a:extLst>
          </p:cNvPr>
          <p:cNvSpPr txBox="1"/>
          <p:nvPr/>
        </p:nvSpPr>
        <p:spPr>
          <a:xfrm>
            <a:off x="7295459" y="2776870"/>
            <a:ext cx="39004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Notice the quadratic trend.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988250-7A58-FF46-BC80-3937799A17E1}"/>
              </a:ext>
            </a:extLst>
          </p:cNvPr>
          <p:cNvSpPr txBox="1"/>
          <p:nvPr/>
        </p:nvSpPr>
        <p:spPr>
          <a:xfrm>
            <a:off x="7112051" y="5839666"/>
            <a:ext cx="3900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By taking the square root of every term in the original time series, we can remove the trend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40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16AD1-F847-F542-BBB7-AED74CAF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07201-C7DA-1844-B3A3-9EF87002C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technique applied to time series to remove the fine-grained variation between time steps (removes noise)</a:t>
            </a:r>
          </a:p>
          <a:p>
            <a:r>
              <a:rPr lang="en-US" dirty="0"/>
              <a:t>Calculating a moving average involves creating a new series where the values are comprised of the average of raw observations in the original time series</a:t>
            </a:r>
          </a:p>
          <a:p>
            <a:pPr lvl="0"/>
            <a:r>
              <a:rPr lang="en-US" dirty="0"/>
              <a:t>Two different techniques:</a:t>
            </a:r>
          </a:p>
          <a:p>
            <a:pPr lvl="1"/>
            <a:r>
              <a:rPr lang="en-US" dirty="0"/>
              <a:t>Centered moving average: center ma(t) = mean(</a:t>
            </a:r>
            <a:r>
              <a:rPr lang="en-US" dirty="0" err="1"/>
              <a:t>obs</a:t>
            </a:r>
            <a:r>
              <a:rPr lang="en-US" dirty="0"/>
              <a:t>(t - 1); </a:t>
            </a:r>
            <a:r>
              <a:rPr lang="en-US" dirty="0" err="1"/>
              <a:t>obs</a:t>
            </a:r>
            <a:r>
              <a:rPr lang="en-US" dirty="0"/>
              <a:t>(t); </a:t>
            </a:r>
            <a:r>
              <a:rPr lang="en-US" dirty="0" err="1"/>
              <a:t>obs</a:t>
            </a:r>
            <a:r>
              <a:rPr lang="en-US" dirty="0"/>
              <a:t>(t + 1))</a:t>
            </a:r>
          </a:p>
          <a:p>
            <a:pPr lvl="1"/>
            <a:r>
              <a:rPr lang="en-US" dirty="0"/>
              <a:t>Trailing moving average: trail ma(t) = mean(</a:t>
            </a:r>
            <a:r>
              <a:rPr lang="en-US" dirty="0" err="1"/>
              <a:t>obs</a:t>
            </a:r>
            <a:r>
              <a:rPr lang="en-US" dirty="0"/>
              <a:t>(t - 2); </a:t>
            </a:r>
            <a:r>
              <a:rPr lang="en-US" dirty="0" err="1"/>
              <a:t>obs</a:t>
            </a:r>
            <a:r>
              <a:rPr lang="en-US" dirty="0"/>
              <a:t>(t - 1); </a:t>
            </a:r>
            <a:r>
              <a:rPr lang="en-US" dirty="0" err="1"/>
              <a:t>obs</a:t>
            </a:r>
            <a:r>
              <a:rPr lang="en-US" dirty="0"/>
              <a:t>(t))</a:t>
            </a:r>
          </a:p>
          <a:p>
            <a:pPr lvl="0"/>
            <a:r>
              <a:rPr lang="en-US" dirty="0"/>
              <a:t>Use Python’s rolling(</a:t>
            </a:r>
            <a:r>
              <a:rPr lang="en-US" dirty="0" err="1"/>
              <a:t>window_size</a:t>
            </a:r>
            <a:r>
              <a:rPr lang="en-US" dirty="0"/>
              <a:t>) function to achieve this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05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942C7B-E281-8D4E-8873-370624465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Time Series Components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751440-76D0-8644-942D-E586B2498E7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3469" y="1782981"/>
                <a:ext cx="4008384" cy="4393982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Systematic: Level, Trend, Seasonality</a:t>
                </a:r>
              </a:p>
              <a:p>
                <a:r>
                  <a:rPr lang="en-US" sz="2000" dirty="0"/>
                  <a:t>Non-Systematic: Noise</a:t>
                </a:r>
              </a:p>
              <a:p>
                <a:r>
                  <a:rPr lang="en-US" sz="2000" dirty="0"/>
                  <a:t>y(t) = Level + Trend + Seasonality + Noise        (additive)</a:t>
                </a:r>
              </a:p>
              <a:p>
                <a:r>
                  <a:rPr lang="en-US" sz="2000" dirty="0"/>
                  <a:t>y(t) = Level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dirty="0"/>
                  <a:t> Trend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dirty="0"/>
                  <a:t> Seasonality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dirty="0"/>
                  <a:t> Noise     (multiplicative)</a:t>
                </a:r>
              </a:p>
              <a:p>
                <a:r>
                  <a:rPr lang="en-US" sz="2000" dirty="0"/>
                  <a:t>Statsmodels library provides automated decomposition tools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751440-76D0-8644-942D-E586B2498E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3469" y="1782981"/>
                <a:ext cx="4008384" cy="4393982"/>
              </a:xfrm>
              <a:blipFill>
                <a:blip r:embed="rId2"/>
                <a:stretch>
                  <a:fillRect l="-1262" t="-1729" r="-18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3" name="Group 1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4" name="Isosceles Triangle 1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B49EE988-1BB9-B54E-9DAC-2C4ADB5C3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4328" y="1782981"/>
            <a:ext cx="5975196" cy="4361892"/>
          </a:xfrm>
          <a:prstGeom prst="rect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</p:pic>
      <p:grpSp>
        <p:nvGrpSpPr>
          <p:cNvPr id="26" name="Group 15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Isosceles Triangle 17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6543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</TotalTime>
  <Words>1052</Words>
  <Application>Microsoft Macintosh PowerPoint</Application>
  <PresentationFormat>Widescreen</PresentationFormat>
  <Paragraphs>133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Time Series Forecasting  (with Python)</vt:lpstr>
      <vt:lpstr>Jason Brownlee</vt:lpstr>
      <vt:lpstr>What is Time Series Forecasting?</vt:lpstr>
      <vt:lpstr>Time Series  &amp; Supervised Learning (SL)</vt:lpstr>
      <vt:lpstr>Data Visualization</vt:lpstr>
      <vt:lpstr>Resampling and Interpolation</vt:lpstr>
      <vt:lpstr>Power Transforms</vt:lpstr>
      <vt:lpstr>Moving Average Smoothing</vt:lpstr>
      <vt:lpstr>Time Series Components</vt:lpstr>
      <vt:lpstr>Noise</vt:lpstr>
      <vt:lpstr>EXAMPLE White Noise</vt:lpstr>
      <vt:lpstr>Using and Removing Trend/Seasonality</vt:lpstr>
      <vt:lpstr>Backtest Forecast Model</vt:lpstr>
      <vt:lpstr>Forecasting Performance Metrics</vt:lpstr>
      <vt:lpstr>Box-Jenkins Model (ARIMA)</vt:lpstr>
      <vt:lpstr>Autoregressive Models</vt:lpstr>
      <vt:lpstr>Moving Average Models</vt:lpstr>
      <vt:lpstr>ARIMA with Python</vt:lpstr>
      <vt:lpstr>Grid Search Arima</vt:lpstr>
      <vt:lpstr>Results:</vt:lpstr>
      <vt:lpstr>Resources: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Series Forecasting  (with Python)</dc:title>
  <dc:creator>Thesenvitz, Malte</dc:creator>
  <cp:lastModifiedBy>Lev Selector</cp:lastModifiedBy>
  <cp:revision>4</cp:revision>
  <dcterms:created xsi:type="dcterms:W3CDTF">2022-01-31T20:16:27Z</dcterms:created>
  <dcterms:modified xsi:type="dcterms:W3CDTF">2022-02-02T16:57:48Z</dcterms:modified>
</cp:coreProperties>
</file>

<file path=docProps/thumbnail.jpeg>
</file>